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44" r:id="rId5"/>
  </p:sldMasterIdLst>
  <p:sldIdLst>
    <p:sldId id="260" r:id="rId6"/>
    <p:sldId id="262" r:id="rId7"/>
    <p:sldId id="259" r:id="rId8"/>
    <p:sldId id="279" r:id="rId9"/>
    <p:sldId id="282" r:id="rId10"/>
    <p:sldId id="280" r:id="rId11"/>
    <p:sldId id="261" r:id="rId12"/>
    <p:sldId id="281" r:id="rId13"/>
    <p:sldId id="274" r:id="rId14"/>
    <p:sldId id="264" r:id="rId15"/>
    <p:sldId id="286" r:id="rId16"/>
    <p:sldId id="284" r:id="rId17"/>
    <p:sldId id="277" r:id="rId18"/>
    <p:sldId id="269" r:id="rId19"/>
    <p:sldId id="278" r:id="rId20"/>
    <p:sldId id="270" r:id="rId21"/>
    <p:sldId id="287" r:id="rId22"/>
    <p:sldId id="267" r:id="rId23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9F14-69B4-41CF-B158-1197DE3721C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3CEC-27CB-4240-910A-3FA572F372C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322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B694-C190-476D-A1AE-E04CF2C659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D674-C38A-4501-A935-D36C32927CA9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0331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AE0-AA1B-4FE8-B5BA-D25BBDF4C95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55EC-A514-44C7-8952-DC130D1D97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6583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9F14-69B4-41CF-B158-1197DE3721C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3CEC-27CB-4240-910A-3FA572F372C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5918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F2A6-75B0-44D7-B4B9-0CE7CA387C8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6FC8-E320-443E-8355-7A853A8BAC0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2917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D1CD-5E22-40E5-8788-4C700676CC4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39C9-6033-4F13-B187-242549BF2C4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3670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165C-9B42-4589-A6FB-2A7F62E37C9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F26E-3485-408E-B00C-498EDA0B5FD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8373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23F2-B48D-46F5-A11C-23644519D62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95DD-CE5D-4F08-9852-6B5EDA4EF2F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332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DEE-A4D6-468A-9B78-9876753510B9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214-E217-4421-B08B-02841F7F0A33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06731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949-4F9C-4CC1-9423-73EB92FA01C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5C0-3C22-4F13-9313-4F0EB2C1252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4396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D0F-6D7C-44BE-BEC9-C1CFEABBE45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A543-1DE1-41BE-BD96-FDCF96E289C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3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F2A6-75B0-44D7-B4B9-0CE7CA387C8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6FC8-E320-443E-8355-7A853A8BAC0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56069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67F-2D87-4D01-AB7D-1668304ECD7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325D-32BF-4193-963D-02DAEDEE378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35983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B694-C190-476D-A1AE-E04CF2C659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D674-C38A-4501-A935-D36C32927CA9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0623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AE0-AA1B-4FE8-B5BA-D25BBDF4C95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55EC-A514-44C7-8952-DC130D1D97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64109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9F14-69B4-41CF-B158-1197DE3721C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3CEC-27CB-4240-910A-3FA572F372C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852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F2A6-75B0-44D7-B4B9-0CE7CA387C8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6FC8-E320-443E-8355-7A853A8BAC0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673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D1CD-5E22-40E5-8788-4C700676CC4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39C9-6033-4F13-B187-242549BF2C4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774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165C-9B42-4589-A6FB-2A7F62E37C9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F26E-3485-408E-B00C-498EDA0B5FD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29459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23F2-B48D-46F5-A11C-23644519D62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95DD-CE5D-4F08-9852-6B5EDA4EF2F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4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DEE-A4D6-468A-9B78-9876753510B9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214-E217-4421-B08B-02841F7F0A33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134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949-4F9C-4CC1-9423-73EB92FA01C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5C0-3C22-4F13-9313-4F0EB2C1252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00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D1CD-5E22-40E5-8788-4C700676CC4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39C9-6033-4F13-B187-242549BF2C4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2739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D0F-6D7C-44BE-BEC9-C1CFEABBE45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A543-1DE1-41BE-BD96-FDCF96E289C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5261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67F-2D87-4D01-AB7D-1668304ECD7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325D-32BF-4193-963D-02DAEDEE378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419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B694-C190-476D-A1AE-E04CF2C659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D674-C38A-4501-A935-D36C32927CA9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9127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AE0-AA1B-4FE8-B5BA-D25BBDF4C95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55EC-A514-44C7-8952-DC130D1D97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3096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9F14-69B4-41CF-B158-1197DE3721C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3CEC-27CB-4240-910A-3FA572F372C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7271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F2A6-75B0-44D7-B4B9-0CE7CA387C8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6FC8-E320-443E-8355-7A853A8BAC0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84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D1CD-5E22-40E5-8788-4C700676CC4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39C9-6033-4F13-B187-242549BF2C4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54439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165C-9B42-4589-A6FB-2A7F62E37C9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F26E-3485-408E-B00C-498EDA0B5FD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0960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23F2-B48D-46F5-A11C-23644519D62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95DD-CE5D-4F08-9852-6B5EDA4EF2F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45483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DEE-A4D6-468A-9B78-9876753510B9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214-E217-4421-B08B-02841F7F0A33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28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165C-9B42-4589-A6FB-2A7F62E37C9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F26E-3485-408E-B00C-498EDA0B5FD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666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949-4F9C-4CC1-9423-73EB92FA01C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5C0-3C22-4F13-9313-4F0EB2C1252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62611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D0F-6D7C-44BE-BEC9-C1CFEABBE45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A543-1DE1-41BE-BD96-FDCF96E289C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353220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67F-2D87-4D01-AB7D-1668304ECD7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325D-32BF-4193-963D-02DAEDEE378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568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B694-C190-476D-A1AE-E04CF2C659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D674-C38A-4501-A935-D36C32927CA9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85703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AE0-AA1B-4FE8-B5BA-D25BBDF4C95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55EC-A514-44C7-8952-DC130D1D97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8791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99F14-69B4-41CF-B158-1197DE3721C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33CEC-27CB-4240-910A-3FA572F372C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2710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9AF2A6-75B0-44D7-B4B9-0CE7CA387C8D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06FC8-E320-443E-8355-7A853A8BAC0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877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E1D1CD-5E22-40E5-8788-4C700676CC46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D439C9-6033-4F13-B187-242549BF2C4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35885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2D165C-9B42-4589-A6FB-2A7F62E37C97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9F26E-3485-408E-B00C-498EDA0B5FD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7793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23F2-B48D-46F5-A11C-23644519D62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95DD-CE5D-4F08-9852-6B5EDA4EF2F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67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823F2-B48D-46F5-A11C-23644519D623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1695DD-CE5D-4F08-9852-6B5EDA4EF2F8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661840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DEE-A4D6-468A-9B78-9876753510B9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214-E217-4421-B08B-02841F7F0A33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1901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949-4F9C-4CC1-9423-73EB92FA01C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5C0-3C22-4F13-9313-4F0EB2C1252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4895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D0F-6D7C-44BE-BEC9-C1CFEABBE45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A543-1DE1-41BE-BD96-FDCF96E289C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300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67F-2D87-4D01-AB7D-1668304ECD7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325D-32BF-4193-963D-02DAEDEE378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975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FB694-C190-476D-A1AE-E04CF2C65972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1CD674-C38A-4501-A935-D36C32927CA9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9612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CF6AE0-AA1B-4FE8-B5BA-D25BBDF4C958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F455EC-A514-44C7-8952-DC130D1D97E7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609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53DEE-A4D6-468A-9B78-9876753510B9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C21214-E217-4421-B08B-02841F7F0A33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47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A2949-4F9C-4CC1-9423-73EB92FA01C4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DA5C0-3C22-4F13-9313-4F0EB2C1252C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07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A5ED0F-6D7C-44BE-BEC9-C1CFEABBE45E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FA543-1DE1-41BE-BD96-FDCF96E289C6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69293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 smtClean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5667F-2D87-4D01-AB7D-1668304ECD75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0325D-32BF-4193-963D-02DAEDEE3781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026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C298B-3C55-442F-904E-CDBE8111C3A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5F06-8913-4B54-9138-45AE85E68A3B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7831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C298B-3C55-442F-904E-CDBE8111C3A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5F06-8913-4B54-9138-45AE85E68A3B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86604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C298B-3C55-442F-904E-CDBE8111C3A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5F06-8913-4B54-9138-45AE85E68A3B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456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C298B-3C55-442F-904E-CDBE8111C3A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5F06-8913-4B54-9138-45AE85E68A3B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22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7CC298B-3C55-442F-904E-CDBE8111C3AB}" type="datetimeFigureOut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23. 3. 2020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3E5F06-8913-4B54-9138-45AE85E68A3B}" type="slidenum">
              <a:rPr lang="sk-S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sk-S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600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piaac.online@nucem.sk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5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5013176"/>
            <a:ext cx="8286750" cy="802910"/>
          </a:xfrm>
        </p:spPr>
        <p:txBody>
          <a:bodyPr rtlCol="0">
            <a:noAutofit/>
          </a:bodyPr>
          <a:lstStyle/>
          <a:p>
            <a:r>
              <a:rPr lang="sk-SK" sz="5400" b="1" dirty="0">
                <a:solidFill>
                  <a:schemeClr val="accent6">
                    <a:lumMod val="75000"/>
                  </a:schemeClr>
                </a:solidFill>
              </a:rPr>
              <a:t>Manuál k vyplneniu výkazov</a:t>
            </a:r>
          </a:p>
        </p:txBody>
      </p:sp>
      <p:sp>
        <p:nvSpPr>
          <p:cNvPr id="4" name="BlokTextu 3"/>
          <p:cNvSpPr txBox="1"/>
          <p:nvPr/>
        </p:nvSpPr>
        <p:spPr>
          <a:xfrm>
            <a:off x="571500" y="6192838"/>
            <a:ext cx="2643188" cy="307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1400" dirty="0" smtClean="0">
                <a:solidFill>
                  <a:prstClr val="white">
                    <a:lumMod val="50000"/>
                  </a:prstClr>
                </a:solidFill>
                <a:cs typeface="Arial" charset="0"/>
              </a:rPr>
              <a:t>NÚCEM_24.03.2020</a:t>
            </a:r>
            <a:endParaRPr lang="sk-SK" sz="1400" dirty="0">
              <a:solidFill>
                <a:prstClr val="white">
                  <a:lumMod val="50000"/>
                </a:prstClr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498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57188" y="142875"/>
            <a:ext cx="349473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sk-SK" sz="4000" dirty="0" smtClean="0">
                <a:solidFill>
                  <a:prstClr val="white"/>
                </a:solidFill>
                <a:cs typeface="Arial" charset="0"/>
              </a:rPr>
              <a:t>2. Kumulatívny výkaz</a:t>
            </a:r>
          </a:p>
        </p:txBody>
      </p:sp>
      <p:sp>
        <p:nvSpPr>
          <p:cNvPr id="3" name="BlokTextu 2"/>
          <p:cNvSpPr txBox="1"/>
          <p:nvPr/>
        </p:nvSpPr>
        <p:spPr>
          <a:xfrm>
            <a:off x="3995936" y="2461012"/>
            <a:ext cx="51480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Otvorenie a úprava dokumentu</a:t>
            </a:r>
          </a:p>
          <a:p>
            <a:pPr marL="342900" indent="-342900">
              <a:buAutoNum type="alphaUcParenR"/>
            </a:pPr>
            <a:endParaRPr lang="sk-S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lphaUcParenR"/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Prehľad všetkých odpracovaných hodín</a:t>
            </a:r>
          </a:p>
          <a:p>
            <a:pPr marL="342900" indent="-342900">
              <a:buAutoNum type="alphaUcParenR"/>
            </a:pPr>
            <a:endParaRPr lang="sk-SK" sz="2400" dirty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AutoNum type="alphaUcParenR"/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Reálne odpracovaný čas</a:t>
            </a:r>
          </a:p>
          <a:p>
            <a:endParaRPr lang="sk-SK" sz="2400" dirty="0"/>
          </a:p>
          <a:p>
            <a:endParaRPr lang="sk-SK" sz="2400" dirty="0" smtClean="0"/>
          </a:p>
          <a:p>
            <a:endParaRPr lang="sk-SK" sz="2400" dirty="0"/>
          </a:p>
        </p:txBody>
      </p:sp>
      <p:sp>
        <p:nvSpPr>
          <p:cNvPr id="2" name="BlokTextu 1"/>
          <p:cNvSpPr txBox="1"/>
          <p:nvPr/>
        </p:nvSpPr>
        <p:spPr>
          <a:xfrm>
            <a:off x="0" y="3140968"/>
            <a:ext cx="39959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 smtClean="0"/>
              <a:t>Vypĺňajú iba pedagogický zamestnanci, alebo študenti, ktorí sú zamestnaní</a:t>
            </a:r>
            <a:endParaRPr lang="sk-SK" sz="2800" b="1" dirty="0"/>
          </a:p>
        </p:txBody>
      </p:sp>
    </p:spTree>
    <p:extLst>
      <p:ext uri="{BB962C8B-B14F-4D97-AF65-F5344CB8AC3E}">
        <p14:creationId xmlns:p14="http://schemas.microsoft.com/office/powerpoint/2010/main" val="306045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186766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A) Otvorenie a úprava dokumentu</a:t>
            </a:r>
          </a:p>
        </p:txBody>
      </p:sp>
    </p:spTree>
    <p:extLst>
      <p:ext uri="{BB962C8B-B14F-4D97-AF65-F5344CB8AC3E}">
        <p14:creationId xmlns:p14="http://schemas.microsoft.com/office/powerpoint/2010/main" val="4147561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6"/>
          <p:cNvSpPr txBox="1">
            <a:spLocks/>
          </p:cNvSpPr>
          <p:nvPr/>
        </p:nvSpPr>
        <p:spPr bwMode="auto">
          <a:xfrm>
            <a:off x="595365" y="739035"/>
            <a:ext cx="8229600" cy="55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k-SK" sz="3600" dirty="0" smtClean="0">
                <a:solidFill>
                  <a:srgbClr val="FF0000"/>
                </a:solidFill>
              </a:rPr>
              <a:t>Ak sa Vám zobrazí okno „povoliť úpravy“, prosím kliknite naňho.</a:t>
            </a:r>
            <a:endParaRPr lang="sk-SK" sz="3600" dirty="0">
              <a:solidFill>
                <a:srgbClr val="FF0000"/>
              </a:solidFill>
            </a:endParaRPr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28800"/>
            <a:ext cx="9144000" cy="3492622"/>
          </a:xfrm>
          <a:prstGeom prst="rect">
            <a:avLst/>
          </a:prstGeom>
        </p:spPr>
      </p:pic>
      <p:sp>
        <p:nvSpPr>
          <p:cNvPr id="2" name="BlokTextu 1"/>
          <p:cNvSpPr txBox="1"/>
          <p:nvPr/>
        </p:nvSpPr>
        <p:spPr>
          <a:xfrm>
            <a:off x="8824965" y="3861048"/>
            <a:ext cx="50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sz="1000" dirty="0" smtClean="0"/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07687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857500"/>
            <a:ext cx="9036496" cy="1143000"/>
          </a:xfrm>
        </p:spPr>
        <p:txBody>
          <a:bodyPr rtlCol="0">
            <a:normAutofit fontScale="90000"/>
          </a:bodyPr>
          <a:lstStyle/>
          <a:p>
            <a:pPr algn="l"/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B) Prehľad všetkých odpracovaných hodín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 - </a:t>
            </a:r>
            <a:r>
              <a:rPr lang="sk-SK" sz="3100" b="1" dirty="0" smtClean="0"/>
              <a:t>vypĺňa </a:t>
            </a:r>
            <a:r>
              <a:rPr lang="sk-SK" sz="3100" b="1" dirty="0"/>
              <a:t>sa za celý </a:t>
            </a:r>
            <a:r>
              <a:rPr lang="sk-SK" sz="3100" b="1" dirty="0" smtClean="0"/>
              <a:t>mesiac</a:t>
            </a:r>
            <a:r>
              <a:rPr lang="sk-SK" sz="3100" dirty="0"/>
              <a:t> </a:t>
            </a:r>
            <a:r>
              <a:rPr lang="sk-SK" sz="3100" dirty="0" smtClean="0"/>
              <a:t>odpracovaný </a:t>
            </a:r>
            <a:r>
              <a:rPr lang="sk-SK" sz="3100" dirty="0"/>
              <a:t>čas za všetky </a:t>
            </a:r>
            <a:r>
              <a:rPr lang="sk-SK" sz="3100" dirty="0" smtClean="0"/>
              <a:t>  </a:t>
            </a:r>
            <a:br>
              <a:rPr lang="sk-SK" sz="3100" dirty="0" smtClean="0"/>
            </a:br>
            <a:r>
              <a:rPr lang="sk-SK" sz="3100" dirty="0" smtClean="0"/>
              <a:t>     Vaše </a:t>
            </a:r>
            <a:r>
              <a:rPr lang="sk-SK" sz="3100" dirty="0"/>
              <a:t>zamestnania a aj za NÚCEM</a:t>
            </a:r>
            <a:br>
              <a:rPr lang="sk-SK" sz="3100" dirty="0"/>
            </a:br>
            <a:r>
              <a:rPr lang="sk-SK" sz="3100" dirty="0"/>
              <a:t/>
            </a:r>
            <a:br>
              <a:rPr lang="sk-SK" sz="3100" dirty="0"/>
            </a:br>
            <a:r>
              <a:rPr lang="sk-SK" sz="3100" dirty="0"/>
              <a:t> - </a:t>
            </a:r>
            <a:r>
              <a:rPr lang="sk-SK" sz="3100" dirty="0" smtClean="0"/>
              <a:t> nesmie </a:t>
            </a:r>
            <a:r>
              <a:rPr lang="sk-SK" sz="3100" dirty="0"/>
              <a:t>byť prekročený 1,5 násobok pracovného času </a:t>
            </a:r>
            <a:r>
              <a:rPr lang="sk-SK" sz="3100" dirty="0" smtClean="0"/>
              <a:t> </a:t>
            </a:r>
            <a:br>
              <a:rPr lang="sk-SK" sz="3100" dirty="0" smtClean="0"/>
            </a:br>
            <a:r>
              <a:rPr lang="sk-SK" sz="3100" dirty="0" smtClean="0"/>
              <a:t>    za mesiac</a:t>
            </a:r>
            <a:br>
              <a:rPr lang="sk-SK" sz="3100" dirty="0" smtClean="0"/>
            </a:br>
            <a:r>
              <a:rPr lang="sk-SK" sz="3100" dirty="0" smtClean="0"/>
              <a:t> - za 1 deň nesmiete odpracovať viac ako 12 hodín</a:t>
            </a:r>
            <a:br>
              <a:rPr lang="sk-SK" sz="3100" dirty="0" smtClean="0"/>
            </a:br>
            <a:r>
              <a:rPr lang="sk-SK" sz="3100" dirty="0" smtClean="0"/>
              <a:t/>
            </a:r>
            <a:br>
              <a:rPr lang="sk-SK" sz="3100" dirty="0" smtClean="0"/>
            </a:br>
            <a:r>
              <a:rPr lang="sk-SK" sz="3100" dirty="0" smtClean="0"/>
              <a:t> (</a:t>
            </a:r>
            <a:r>
              <a:rPr lang="sk-SK" sz="3100" dirty="0" err="1" smtClean="0"/>
              <a:t>max.súčet</a:t>
            </a:r>
            <a:r>
              <a:rPr lang="sk-SK" sz="3100" dirty="0" smtClean="0"/>
              <a:t> všetkých odpracovaných hodín nesmie prekročiť spolu 236,25 </a:t>
            </a:r>
            <a:r>
              <a:rPr lang="sk-SK" sz="3100" dirty="0"/>
              <a:t>hod za </a:t>
            </a:r>
            <a:r>
              <a:rPr lang="sk-SK" sz="3100" dirty="0" smtClean="0"/>
              <a:t>mesiac)</a:t>
            </a:r>
            <a:br>
              <a:rPr lang="sk-SK" sz="3100" dirty="0" smtClean="0"/>
            </a:br>
            <a:endParaRPr lang="sk-SK" sz="31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288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lokTextu 11"/>
          <p:cNvSpPr txBox="1"/>
          <p:nvPr/>
        </p:nvSpPr>
        <p:spPr>
          <a:xfrm>
            <a:off x="52991" y="4404012"/>
            <a:ext cx="9036496" cy="172354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sz="1600" dirty="0" smtClean="0"/>
              <a:t>Do stĺpca „OD“ – „DO“ vypĺňate čas vykonávania všetkých činností pre všetkých zamestnávateľov v daný konkrétny deň ( vrátane prestávok, obedov a iných prerušení).</a:t>
            </a:r>
          </a:p>
          <a:p>
            <a:endParaRPr lang="sk-SK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/>
              <a:t>napr. </a:t>
            </a:r>
            <a:r>
              <a:rPr lang="sk-SK" sz="1600" dirty="0" smtClean="0"/>
              <a:t>4.5.2020 </a:t>
            </a:r>
            <a:r>
              <a:rPr lang="sk-SK" sz="1600" dirty="0"/>
              <a:t>ak ste boli od 7:30 do 15:30 v práci na </a:t>
            </a:r>
            <a:r>
              <a:rPr lang="sk-SK" sz="1600" dirty="0" smtClean="0"/>
              <a:t>VŠ, alebo ste ako študent pracovali, </a:t>
            </a:r>
            <a:r>
              <a:rPr lang="sk-SK" sz="1600" dirty="0"/>
              <a:t>a testovanie pre NÚCEM bolo v čase 16:00-20:00, tak čas zapíšete 7:30 – 20:00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k-SK" sz="1600" dirty="0" smtClean="0"/>
              <a:t>napr. 5.5.2020 ak ste boli od 7:30 do 15:30 v práci na VŠ, alebo ste ako študent iba pracovali tak čas zapíšete 7:30 – 15:30</a:t>
            </a:r>
          </a:p>
        </p:txBody>
      </p:sp>
      <p:cxnSp>
        <p:nvCxnSpPr>
          <p:cNvPr id="7" name="Rovná spojovacia šípka 6"/>
          <p:cNvCxnSpPr/>
          <p:nvPr/>
        </p:nvCxnSpPr>
        <p:spPr>
          <a:xfrm>
            <a:off x="4696746" y="381424"/>
            <a:ext cx="0" cy="339939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BlokTextu 2"/>
          <p:cNvSpPr txBox="1"/>
          <p:nvPr/>
        </p:nvSpPr>
        <p:spPr>
          <a:xfrm>
            <a:off x="107504" y="75032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/>
              <a:t>Hlavičku s menom a všetkými zamestnaniami máte </a:t>
            </a:r>
            <a:r>
              <a:rPr lang="sk-SK" b="1" dirty="0" err="1" smtClean="0"/>
              <a:t>predvyplnenú</a:t>
            </a:r>
            <a:r>
              <a:rPr lang="sk-SK" b="1" dirty="0" smtClean="0"/>
              <a:t> na základe vyplneného ESF dotazníka.</a:t>
            </a:r>
            <a:endParaRPr lang="sk-SK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91" y="699069"/>
            <a:ext cx="9105900" cy="3657600"/>
          </a:xfrm>
          <a:prstGeom prst="rect">
            <a:avLst/>
          </a:prstGeom>
        </p:spPr>
      </p:pic>
      <p:sp>
        <p:nvSpPr>
          <p:cNvPr id="5" name="Obdĺžnik 4"/>
          <p:cNvSpPr/>
          <p:nvPr/>
        </p:nvSpPr>
        <p:spPr>
          <a:xfrm>
            <a:off x="2195736" y="771355"/>
            <a:ext cx="6768752" cy="1123461"/>
          </a:xfrm>
          <a:prstGeom prst="rect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3" name="Obdĺžnik 12"/>
          <p:cNvSpPr/>
          <p:nvPr/>
        </p:nvSpPr>
        <p:spPr>
          <a:xfrm>
            <a:off x="395536" y="2193298"/>
            <a:ext cx="1224136" cy="2176631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16" name="BlokTextu 15"/>
          <p:cNvSpPr txBox="1"/>
          <p:nvPr/>
        </p:nvSpPr>
        <p:spPr>
          <a:xfrm>
            <a:off x="4860032" y="2787009"/>
            <a:ext cx="3187622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Prosím čas vyplniť aj pri náhradnom voľne, </a:t>
            </a:r>
            <a:r>
              <a:rPr lang="sk-SK" sz="2400" b="1" dirty="0" err="1" smtClean="0">
                <a:solidFill>
                  <a:srgbClr val="FF0000"/>
                </a:solidFill>
              </a:rPr>
              <a:t>dovolenke,lekárovi</a:t>
            </a:r>
            <a:r>
              <a:rPr lang="sk-SK" sz="2400" b="1" dirty="0" smtClean="0">
                <a:solidFill>
                  <a:srgbClr val="FF0000"/>
                </a:solidFill>
              </a:rPr>
              <a:t> a pod.</a:t>
            </a:r>
            <a:endParaRPr lang="sk-SK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4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5" grpId="0" animBg="1"/>
      <p:bldP spid="13" grpId="0" animBg="1"/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186766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C) Reálne odpracovaný čas</a:t>
            </a:r>
          </a:p>
        </p:txBody>
      </p:sp>
    </p:spTree>
    <p:extLst>
      <p:ext uri="{BB962C8B-B14F-4D97-AF65-F5344CB8AC3E}">
        <p14:creationId xmlns:p14="http://schemas.microsoft.com/office/powerpoint/2010/main" val="70023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-8926" y="116632"/>
            <a:ext cx="702919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600" u="sng" dirty="0" smtClean="0"/>
              <a:t>Max. počet hodín  a Súčet odpracovaných hodín sa Vám vyplní automaticky</a:t>
            </a:r>
            <a:endParaRPr lang="sk-SK" sz="1600" u="sng" dirty="0"/>
          </a:p>
        </p:txBody>
      </p:sp>
      <p:sp>
        <p:nvSpPr>
          <p:cNvPr id="17" name="BlokTextu 16"/>
          <p:cNvSpPr txBox="1"/>
          <p:nvPr/>
        </p:nvSpPr>
        <p:spPr>
          <a:xfrm>
            <a:off x="345604" y="2801746"/>
            <a:ext cx="8405058" cy="3323987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square" rtlCol="0">
            <a:spAutoFit/>
          </a:bodyPr>
          <a:lstStyle/>
          <a:p>
            <a:r>
              <a:rPr lang="sk-SK" dirty="0" smtClean="0"/>
              <a:t>Do stĺpcov Iná činnosť a Pracovná pozícia sa uvedie </a:t>
            </a:r>
            <a:r>
              <a:rPr lang="sk-SK" b="1" dirty="0" smtClean="0"/>
              <a:t>reálne odpracovaný čas </a:t>
            </a:r>
            <a:r>
              <a:rPr lang="sk-SK" dirty="0" smtClean="0"/>
              <a:t>(čistý čas bez prerušení, prestávok, obedov).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uvádza sa čas zodpovedajúci 1 hod = 60 min</a:t>
            </a:r>
          </a:p>
          <a:p>
            <a:pPr marL="285750" indent="-285750">
              <a:buFontTx/>
              <a:buChar char="-"/>
            </a:pPr>
            <a:r>
              <a:rPr lang="sk-SK" dirty="0"/>
              <a:t>n</a:t>
            </a:r>
            <a:r>
              <a:rPr lang="sk-SK" dirty="0" smtClean="0"/>
              <a:t>apr. odpracovali ste 7 hod a 30 min = 7,5 </a:t>
            </a:r>
          </a:p>
          <a:p>
            <a:r>
              <a:rPr lang="sk-SK" dirty="0" smtClean="0"/>
              <a:t>                                           2 hod a 45 min = 2,75</a:t>
            </a:r>
          </a:p>
          <a:p>
            <a:endParaRPr lang="sk-SK" b="1" dirty="0" smtClean="0"/>
          </a:p>
          <a:p>
            <a:r>
              <a:rPr lang="sk-SK" b="1" dirty="0" smtClean="0"/>
              <a:t>Súčet odpracovaných hodín nesmie prekročiť 12 hodín v daný deň.</a:t>
            </a:r>
          </a:p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k-SK" sz="2800" b="1" dirty="0">
                <a:solidFill>
                  <a:srgbClr val="FF0000"/>
                </a:solidFill>
              </a:rPr>
              <a:t> </a:t>
            </a:r>
            <a:r>
              <a:rPr lang="sk-SK" sz="2800" b="1" dirty="0" smtClean="0">
                <a:solidFill>
                  <a:srgbClr val="FF0000"/>
                </a:solidFill>
              </a:rPr>
              <a:t>Treba vyplniť čas za celý mesiac pre všetky zamestnania.</a:t>
            </a:r>
            <a:endParaRPr lang="sk-SK" sz="2800" b="1" dirty="0">
              <a:solidFill>
                <a:srgbClr val="FF0000"/>
              </a:solidFill>
            </a:endParaRPr>
          </a:p>
        </p:txBody>
      </p:sp>
      <p:sp>
        <p:nvSpPr>
          <p:cNvPr id="12" name="BlokTextu 11"/>
          <p:cNvSpPr txBox="1"/>
          <p:nvPr/>
        </p:nvSpPr>
        <p:spPr>
          <a:xfrm>
            <a:off x="8204280" y="1844824"/>
            <a:ext cx="10801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100" dirty="0" smtClean="0"/>
              <a:t>D / NV...</a:t>
            </a:r>
            <a:endParaRPr lang="sk-SK" sz="1100" dirty="0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926" y="393961"/>
            <a:ext cx="9144000" cy="2371725"/>
          </a:xfrm>
          <a:prstGeom prst="rect">
            <a:avLst/>
          </a:prstGeom>
        </p:spPr>
      </p:pic>
      <p:cxnSp>
        <p:nvCxnSpPr>
          <p:cNvPr id="31" name="Rovná spojovacia šípka 30"/>
          <p:cNvCxnSpPr/>
          <p:nvPr/>
        </p:nvCxnSpPr>
        <p:spPr>
          <a:xfrm flipV="1">
            <a:off x="2595834" y="2686879"/>
            <a:ext cx="576064" cy="157615"/>
          </a:xfrm>
          <a:prstGeom prst="straightConnector1">
            <a:avLst/>
          </a:prstGeom>
          <a:ln w="444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bdĺžnik 18"/>
          <p:cNvSpPr/>
          <p:nvPr/>
        </p:nvSpPr>
        <p:spPr>
          <a:xfrm>
            <a:off x="3201012" y="548680"/>
            <a:ext cx="4104456" cy="2253065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2267744" y="455186"/>
            <a:ext cx="0" cy="597550"/>
          </a:xfrm>
          <a:prstGeom prst="straightConnector1">
            <a:avLst/>
          </a:prstGeom>
          <a:ln w="508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8448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4577476" y="116632"/>
            <a:ext cx="4436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k-SK" sz="1600" b="1" dirty="0" smtClean="0">
                <a:solidFill>
                  <a:srgbClr val="FF0000"/>
                </a:solidFill>
              </a:rPr>
              <a:t>Stĺpec poznámka</a:t>
            </a:r>
            <a:endParaRPr lang="sk-SK" sz="1600" b="1" dirty="0">
              <a:solidFill>
                <a:srgbClr val="FF0000"/>
              </a:solidFill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107504" y="2780928"/>
            <a:ext cx="87849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u="sng" dirty="0" smtClean="0"/>
              <a:t>Do stĺpca poznámka uvádzajte prosím iba ak ste mali:</a:t>
            </a:r>
          </a:p>
          <a:p>
            <a:r>
              <a:rPr lang="sk-SK" dirty="0"/>
              <a:t> </a:t>
            </a:r>
            <a:r>
              <a:rPr lang="sk-SK" dirty="0" smtClean="0"/>
              <a:t>- lekár (L)</a:t>
            </a:r>
          </a:p>
          <a:p>
            <a:r>
              <a:rPr lang="sk-SK" dirty="0"/>
              <a:t> </a:t>
            </a:r>
            <a:r>
              <a:rPr lang="sk-SK" dirty="0" smtClean="0"/>
              <a:t>- dovolenka (D)</a:t>
            </a:r>
          </a:p>
          <a:p>
            <a:r>
              <a:rPr lang="sk-SK" dirty="0"/>
              <a:t> </a:t>
            </a:r>
            <a:r>
              <a:rPr lang="sk-SK" dirty="0" smtClean="0"/>
              <a:t>- </a:t>
            </a:r>
            <a:r>
              <a:rPr lang="sk-SK" dirty="0" err="1" smtClean="0"/>
              <a:t>doprovod</a:t>
            </a:r>
            <a:r>
              <a:rPr lang="sk-SK" dirty="0" smtClean="0"/>
              <a:t> člena rodiny u lekára (DČR)</a:t>
            </a:r>
          </a:p>
          <a:p>
            <a:r>
              <a:rPr lang="sk-SK" dirty="0"/>
              <a:t> </a:t>
            </a:r>
            <a:r>
              <a:rPr lang="sk-SK" dirty="0" smtClean="0"/>
              <a:t>- ošetrenie člena rodiny (OČR)</a:t>
            </a:r>
          </a:p>
          <a:p>
            <a:r>
              <a:rPr lang="sk-SK" dirty="0"/>
              <a:t> </a:t>
            </a:r>
            <a:r>
              <a:rPr lang="sk-SK" dirty="0" smtClean="0"/>
              <a:t>- práceneschopnosť (PN)</a:t>
            </a:r>
          </a:p>
          <a:p>
            <a:r>
              <a:rPr lang="sk-SK" dirty="0"/>
              <a:t> </a:t>
            </a:r>
            <a:r>
              <a:rPr lang="sk-SK" dirty="0" smtClean="0"/>
              <a:t>- náhradné voľno (NV)</a:t>
            </a:r>
          </a:p>
          <a:p>
            <a:r>
              <a:rPr lang="sk-SK" dirty="0"/>
              <a:t> </a:t>
            </a:r>
            <a:r>
              <a:rPr lang="sk-SK" dirty="0" smtClean="0"/>
              <a:t>- pohreb </a:t>
            </a:r>
          </a:p>
          <a:p>
            <a:endParaRPr lang="sk-SK" dirty="0"/>
          </a:p>
          <a:p>
            <a:r>
              <a:rPr lang="sk-SK" b="1" dirty="0" smtClean="0"/>
              <a:t>                           Prosím používajte skratky, ktoré sú uvedené v zátvorke.</a:t>
            </a:r>
            <a:endParaRPr lang="sk-SK" b="1" dirty="0"/>
          </a:p>
        </p:txBody>
      </p:sp>
      <p:sp>
        <p:nvSpPr>
          <p:cNvPr id="13" name="BlokTextu 12"/>
          <p:cNvSpPr txBox="1"/>
          <p:nvPr/>
        </p:nvSpPr>
        <p:spPr>
          <a:xfrm>
            <a:off x="5724128" y="3645024"/>
            <a:ext cx="3096344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FF0000"/>
                </a:solidFill>
              </a:rPr>
              <a:t>Prosím čas vyplniť aj pri NV, </a:t>
            </a:r>
            <a:r>
              <a:rPr lang="sk-SK" sz="2400" b="1" dirty="0" err="1" smtClean="0">
                <a:solidFill>
                  <a:srgbClr val="FF0000"/>
                </a:solidFill>
              </a:rPr>
              <a:t>dovolenke,lekárovi</a:t>
            </a:r>
            <a:r>
              <a:rPr lang="sk-SK" sz="2400" b="1" dirty="0" smtClean="0">
                <a:solidFill>
                  <a:srgbClr val="FF0000"/>
                </a:solidFill>
              </a:rPr>
              <a:t> a pod.</a:t>
            </a:r>
            <a:endParaRPr lang="sk-SK" sz="2400" b="1" dirty="0">
              <a:solidFill>
                <a:srgbClr val="FF0000"/>
              </a:solidFill>
            </a:endParaRPr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19186"/>
            <a:ext cx="9144000" cy="2371725"/>
          </a:xfrm>
          <a:prstGeom prst="rect">
            <a:avLst/>
          </a:prstGeom>
        </p:spPr>
      </p:pic>
      <p:sp>
        <p:nvSpPr>
          <p:cNvPr id="6" name="Rám 5"/>
          <p:cNvSpPr/>
          <p:nvPr/>
        </p:nvSpPr>
        <p:spPr>
          <a:xfrm>
            <a:off x="8114794" y="455186"/>
            <a:ext cx="1029206" cy="2469758"/>
          </a:xfrm>
          <a:prstGeom prst="frame">
            <a:avLst/>
          </a:prstGeom>
          <a:solidFill>
            <a:schemeClr val="accent2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cxnSp>
        <p:nvCxnSpPr>
          <p:cNvPr id="8" name="Rovná spojovacia šípka 7"/>
          <p:cNvCxnSpPr/>
          <p:nvPr/>
        </p:nvCxnSpPr>
        <p:spPr>
          <a:xfrm flipV="1">
            <a:off x="5147699" y="1607699"/>
            <a:ext cx="2952328" cy="1368152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5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Zástupný symbol obsahu 2"/>
          <p:cNvSpPr>
            <a:spLocks noGrp="1"/>
          </p:cNvSpPr>
          <p:nvPr>
            <p:ph idx="1"/>
          </p:nvPr>
        </p:nvSpPr>
        <p:spPr>
          <a:xfrm>
            <a:off x="478617" y="1264444"/>
            <a:ext cx="8186766" cy="4329113"/>
          </a:xfrm>
        </p:spPr>
        <p:txBody>
          <a:bodyPr anchor="ctr"/>
          <a:lstStyle/>
          <a:p>
            <a:pPr algn="ctr">
              <a:buNone/>
            </a:pPr>
            <a:r>
              <a:rPr lang="sk-SK" sz="3600" dirty="0" smtClean="0"/>
              <a:t>V prípade nejasností nás kontaktujte emailom </a:t>
            </a:r>
            <a:r>
              <a:rPr lang="sk-SK" sz="3600" dirty="0" err="1" smtClean="0">
                <a:hlinkClick r:id="rId3"/>
              </a:rPr>
              <a:t>piaac.online@nucem.sk</a:t>
            </a:r>
            <a:r>
              <a:rPr lang="sk-SK" sz="3600" dirty="0" smtClean="0"/>
              <a:t> alebo na telefónnom čísle </a:t>
            </a:r>
          </a:p>
          <a:p>
            <a:pPr algn="ctr">
              <a:buNone/>
            </a:pPr>
            <a:r>
              <a:rPr lang="pt-BR" sz="3600" dirty="0" smtClean="0"/>
              <a:t>+</a:t>
            </a:r>
            <a:r>
              <a:rPr lang="pt-BR" sz="3600" dirty="0"/>
              <a:t>421 948 936 349 </a:t>
            </a:r>
            <a:r>
              <a:rPr lang="pt-BR" sz="3600" dirty="0" smtClean="0"/>
              <a:t>a</a:t>
            </a:r>
            <a:r>
              <a:rPr lang="sk-SK" sz="3600" dirty="0" smtClean="0"/>
              <a:t> </a:t>
            </a:r>
            <a:r>
              <a:rPr lang="sk-SK" sz="3600" dirty="0"/>
              <a:t>+421 268 260 314</a:t>
            </a:r>
            <a:r>
              <a:rPr lang="pt-BR" sz="3600" dirty="0" smtClean="0"/>
              <a:t>.</a:t>
            </a:r>
            <a:endParaRPr lang="sk-SK" sz="3600" dirty="0" smtClean="0"/>
          </a:p>
          <a:p>
            <a:pPr algn="ctr">
              <a:buNone/>
            </a:pPr>
            <a:endParaRPr lang="sk-SK" sz="2000" dirty="0" smtClean="0"/>
          </a:p>
          <a:p>
            <a:pPr algn="ctr">
              <a:buNone/>
            </a:pPr>
            <a:r>
              <a:rPr lang="sk-SK" sz="4000" dirty="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Ďakujeme za Vašu pozornosť!</a:t>
            </a:r>
          </a:p>
        </p:txBody>
      </p:sp>
    </p:spTree>
    <p:extLst>
      <p:ext uri="{BB962C8B-B14F-4D97-AF65-F5344CB8AC3E}">
        <p14:creationId xmlns:p14="http://schemas.microsoft.com/office/powerpoint/2010/main" val="6454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34" y="274638"/>
            <a:ext cx="8186766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Manuál k vyplneniu výkazov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sk-SK" b="1" dirty="0" smtClean="0"/>
              <a:t>Vypĺňať budete:</a:t>
            </a:r>
          </a:p>
          <a:p>
            <a:pPr marL="514350" indent="-514350">
              <a:buFont typeface="+mj-lt"/>
              <a:buAutoNum type="arabicParenR"/>
            </a:pPr>
            <a:endParaRPr lang="sk-SK" b="1" dirty="0"/>
          </a:p>
          <a:p>
            <a:pPr marL="514350" indent="-514350">
              <a:buFont typeface="+mj-lt"/>
              <a:buAutoNum type="arabicParenR"/>
            </a:pPr>
            <a:r>
              <a:rPr lang="sk-SK" dirty="0" smtClean="0"/>
              <a:t>Pracovný výkaz</a:t>
            </a:r>
          </a:p>
          <a:p>
            <a:pPr marL="0" indent="0">
              <a:buNone/>
            </a:pPr>
            <a:r>
              <a:rPr lang="sk-SK" dirty="0"/>
              <a:t> </a:t>
            </a:r>
            <a:endParaRPr lang="sk-SK" dirty="0" smtClean="0"/>
          </a:p>
          <a:p>
            <a:pPr marL="514350" indent="-514350">
              <a:buFont typeface="+mj-lt"/>
              <a:buAutoNum type="arabicParenR" startAt="2"/>
            </a:pPr>
            <a:r>
              <a:rPr lang="sk-SK" dirty="0" smtClean="0"/>
              <a:t>Kumulatívny výkaz</a:t>
            </a:r>
          </a:p>
        </p:txBody>
      </p:sp>
    </p:spTree>
    <p:extLst>
      <p:ext uri="{BB962C8B-B14F-4D97-AF65-F5344CB8AC3E}">
        <p14:creationId xmlns:p14="http://schemas.microsoft.com/office/powerpoint/2010/main" val="952976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/>
          <p:cNvSpPr txBox="1"/>
          <p:nvPr/>
        </p:nvSpPr>
        <p:spPr>
          <a:xfrm>
            <a:off x="357188" y="142875"/>
            <a:ext cx="3071812" cy="132343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sk-SK" sz="4000" dirty="0" smtClean="0">
                <a:solidFill>
                  <a:prstClr val="white"/>
                </a:solidFill>
                <a:cs typeface="Arial" charset="0"/>
              </a:rPr>
              <a:t>1. Pracovný                    výkaz</a:t>
            </a:r>
            <a:endParaRPr lang="sk-SK" sz="4000" dirty="0">
              <a:solidFill>
                <a:prstClr val="white"/>
              </a:solidFill>
              <a:cs typeface="Arial" charset="0"/>
            </a:endParaRPr>
          </a:p>
        </p:txBody>
      </p:sp>
      <p:sp>
        <p:nvSpPr>
          <p:cNvPr id="2" name="BlokTextu 1"/>
          <p:cNvSpPr txBox="1"/>
          <p:nvPr/>
        </p:nvSpPr>
        <p:spPr>
          <a:xfrm>
            <a:off x="4180858" y="2060848"/>
            <a:ext cx="4608512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Otvorenie </a:t>
            </a:r>
            <a:r>
              <a:rPr lang="sk-SK" sz="2400" dirty="0">
                <a:solidFill>
                  <a:schemeClr val="accent6">
                    <a:lumMod val="75000"/>
                  </a:schemeClr>
                </a:solidFill>
              </a:rPr>
              <a:t>a úprava </a:t>
            </a: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dokumentu</a:t>
            </a:r>
          </a:p>
          <a:p>
            <a:endParaRPr lang="sk-SK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lphaUcPeriod" startAt="2"/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Čas vykonávania prác</a:t>
            </a:r>
          </a:p>
          <a:p>
            <a:endParaRPr lang="sk-SK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indent="-342900">
              <a:buFont typeface="+mj-lt"/>
              <a:buAutoNum type="alphaUcPeriod" startAt="3"/>
            </a:pPr>
            <a:r>
              <a:rPr lang="sk-SK" sz="2400" dirty="0" smtClean="0">
                <a:solidFill>
                  <a:schemeClr val="accent6">
                    <a:lumMod val="75000"/>
                  </a:schemeClr>
                </a:solidFill>
              </a:rPr>
              <a:t>Detailný popis činností a miesto výkonu práce</a:t>
            </a:r>
          </a:p>
          <a:p>
            <a:pPr marL="342900" indent="-342900">
              <a:buAutoNum type="alphaUcPeriod" startAt="3"/>
            </a:pPr>
            <a:endParaRPr lang="sk-SK" dirty="0" smtClean="0"/>
          </a:p>
          <a:p>
            <a:endParaRPr lang="sk-SK" dirty="0"/>
          </a:p>
          <a:p>
            <a:r>
              <a:rPr lang="sk-SK" sz="2400" dirty="0" smtClean="0"/>
              <a:t> </a:t>
            </a:r>
            <a:endParaRPr lang="sk-SK" sz="2400" dirty="0"/>
          </a:p>
        </p:txBody>
      </p:sp>
    </p:spTree>
    <p:extLst>
      <p:ext uri="{BB962C8B-B14F-4D97-AF65-F5344CB8AC3E}">
        <p14:creationId xmlns:p14="http://schemas.microsoft.com/office/powerpoint/2010/main" val="302641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186766" cy="1143000"/>
          </a:xfrm>
        </p:spPr>
        <p:txBody>
          <a:bodyPr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A) Otvorenie a úprava dokumentu</a:t>
            </a:r>
          </a:p>
        </p:txBody>
      </p:sp>
    </p:spTree>
    <p:extLst>
      <p:ext uri="{BB962C8B-B14F-4D97-AF65-F5344CB8AC3E}">
        <p14:creationId xmlns:p14="http://schemas.microsoft.com/office/powerpoint/2010/main" val="1376605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26" y="558934"/>
            <a:ext cx="6203032" cy="24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Nadpis 6"/>
          <p:cNvSpPr txBox="1">
            <a:spLocks/>
          </p:cNvSpPr>
          <p:nvPr/>
        </p:nvSpPr>
        <p:spPr bwMode="auto">
          <a:xfrm>
            <a:off x="97160" y="0"/>
            <a:ext cx="8229600" cy="625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sk-SK" sz="1800" dirty="0" smtClean="0">
                <a:solidFill>
                  <a:srgbClr val="FF0000"/>
                </a:solidFill>
              </a:rPr>
              <a:t>Ak sa Vám zobrazí okno „povoliť úpravy“, prosím kliknite naňho.</a:t>
            </a:r>
            <a:endParaRPr lang="sk-SK" sz="1800" dirty="0">
              <a:solidFill>
                <a:srgbClr val="FF0000"/>
              </a:solidFill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0782" y="3429001"/>
            <a:ext cx="6085105" cy="2448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lokTextu 1"/>
          <p:cNvSpPr txBox="1"/>
          <p:nvPr/>
        </p:nvSpPr>
        <p:spPr>
          <a:xfrm>
            <a:off x="1949103" y="305966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>
                <a:solidFill>
                  <a:srgbClr val="FF0000"/>
                </a:solidFill>
              </a:rPr>
              <a:t>Ak sa Vám zobrazí okno „povoliť </a:t>
            </a:r>
            <a:r>
              <a:rPr lang="sk-SK" dirty="0" smtClean="0">
                <a:solidFill>
                  <a:srgbClr val="FF0000"/>
                </a:solidFill>
              </a:rPr>
              <a:t>obsah“, </a:t>
            </a:r>
            <a:r>
              <a:rPr lang="sk-SK" dirty="0">
                <a:solidFill>
                  <a:srgbClr val="FF0000"/>
                </a:solidFill>
              </a:rPr>
              <a:t>prosím kliknite naňho.</a:t>
            </a:r>
          </a:p>
        </p:txBody>
      </p:sp>
    </p:spTree>
    <p:extLst>
      <p:ext uri="{BB962C8B-B14F-4D97-AF65-F5344CB8AC3E}">
        <p14:creationId xmlns:p14="http://schemas.microsoft.com/office/powerpoint/2010/main" val="388276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186766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B) Čas vykonávania prác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    </a:t>
            </a:r>
            <a:r>
              <a:rPr lang="sk-SK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4000" dirty="0" smtClean="0"/>
              <a:t>-</a:t>
            </a:r>
            <a:r>
              <a:rPr lang="sk-SK" sz="40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sk-SK" sz="4000" dirty="0" smtClean="0"/>
              <a:t>vypisuje sa len za odpracovaný čas            </a:t>
            </a:r>
            <a:br>
              <a:rPr lang="sk-SK" sz="4000" dirty="0" smtClean="0"/>
            </a:br>
            <a:r>
              <a:rPr lang="sk-SK" sz="4000" dirty="0" smtClean="0"/>
              <a:t>        pre NÚCEM</a:t>
            </a:r>
          </a:p>
        </p:txBody>
      </p:sp>
    </p:spTree>
    <p:extLst>
      <p:ext uri="{BB962C8B-B14F-4D97-AF65-F5344CB8AC3E}">
        <p14:creationId xmlns:p14="http://schemas.microsoft.com/office/powerpoint/2010/main" val="179814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lokTextu 3"/>
          <p:cNvSpPr txBox="1"/>
          <p:nvPr/>
        </p:nvSpPr>
        <p:spPr>
          <a:xfrm>
            <a:off x="0" y="127278"/>
            <a:ext cx="91740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Pracovný výkaz sa vypĺňa iba za dni od </a:t>
            </a:r>
            <a:r>
              <a:rPr lang="sk-SK" b="1" dirty="0" smtClean="0">
                <a:solidFill>
                  <a:srgbClr val="FF0000"/>
                </a:solidFill>
              </a:rPr>
              <a:t>04. – 19.05.2020</a:t>
            </a:r>
            <a:r>
              <a:rPr lang="sk-SK" dirty="0" smtClean="0"/>
              <a:t>, okrem sviatku a víkendov (8.-10.05. a 16.-17.05.)</a:t>
            </a:r>
            <a:endParaRPr lang="sk-SK" b="1" dirty="0" smtClean="0"/>
          </a:p>
          <a:p>
            <a:pPr marL="285750" indent="-285750">
              <a:buFontTx/>
              <a:buChar char="-"/>
            </a:pPr>
            <a:endParaRPr lang="sk-SK" dirty="0" smtClean="0"/>
          </a:p>
          <a:p>
            <a:pPr marL="285750" indent="-285750">
              <a:buFontTx/>
              <a:buChar char="-"/>
            </a:pPr>
            <a:endParaRPr lang="sk-SK" dirty="0"/>
          </a:p>
        </p:txBody>
      </p:sp>
      <p:sp>
        <p:nvSpPr>
          <p:cNvPr id="12" name="BlokTextu 11"/>
          <p:cNvSpPr txBox="1"/>
          <p:nvPr/>
        </p:nvSpPr>
        <p:spPr>
          <a:xfrm>
            <a:off x="72078" y="612722"/>
            <a:ext cx="73837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sk-SK" dirty="0" smtClean="0"/>
              <a:t>čas vykonávania prác od </a:t>
            </a:r>
            <a:r>
              <a:rPr lang="sk-SK" b="1" dirty="0" smtClean="0"/>
              <a:t>6:00</a:t>
            </a:r>
            <a:r>
              <a:rPr lang="sk-SK" dirty="0" smtClean="0"/>
              <a:t> do </a:t>
            </a:r>
            <a:r>
              <a:rPr lang="sk-SK" b="1" dirty="0" smtClean="0"/>
              <a:t>22:00,</a:t>
            </a:r>
            <a:r>
              <a:rPr lang="sk-SK" dirty="0" smtClean="0"/>
              <a:t> čas uvádzať v tvare </a:t>
            </a:r>
            <a:r>
              <a:rPr lang="sk-SK" b="1" dirty="0" smtClean="0"/>
              <a:t>HH:MM</a:t>
            </a:r>
            <a:r>
              <a:rPr lang="sk-SK" dirty="0" smtClean="0"/>
              <a:t>, 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vykazujte celé hodiny alebo polhodiny (18:00, 18:30)</a:t>
            </a:r>
          </a:p>
          <a:p>
            <a:pPr marL="285750" indent="-285750">
              <a:buFontTx/>
              <a:buChar char="-"/>
            </a:pPr>
            <a:r>
              <a:rPr lang="sk-SK" b="1" u="sng" dirty="0"/>
              <a:t>č</a:t>
            </a:r>
            <a:r>
              <a:rPr lang="sk-SK" b="1" u="sng" dirty="0" smtClean="0"/>
              <a:t>as vykázania uveďte mimo Vašich  všetkých zamestnaní</a:t>
            </a:r>
          </a:p>
        </p:txBody>
      </p:sp>
      <p:sp>
        <p:nvSpPr>
          <p:cNvPr id="20" name="BlokTextu 19"/>
          <p:cNvSpPr txBox="1"/>
          <p:nvPr/>
        </p:nvSpPr>
        <p:spPr>
          <a:xfrm>
            <a:off x="0" y="2190906"/>
            <a:ext cx="36527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ste zamestnaný:</a:t>
            </a:r>
          </a:p>
          <a:p>
            <a:r>
              <a:rPr lang="sk-SK" dirty="0" smtClean="0"/>
              <a:t>Napr</a:t>
            </a:r>
            <a:r>
              <a:rPr lang="sk-SK" dirty="0"/>
              <a:t>. ak ste </a:t>
            </a:r>
            <a:r>
              <a:rPr lang="sk-SK" dirty="0" smtClean="0"/>
              <a:t>4.05.2020 </a:t>
            </a:r>
            <a:r>
              <a:rPr lang="sk-SK" dirty="0" smtClean="0"/>
              <a:t>pracovali</a:t>
            </a:r>
            <a:endParaRPr lang="sk-SK" dirty="0"/>
          </a:p>
          <a:p>
            <a:r>
              <a:rPr lang="sk-SK" dirty="0"/>
              <a:t>od 7:30 – 15:30 </a:t>
            </a:r>
            <a:r>
              <a:rPr lang="sk-SK" dirty="0" smtClean="0"/>
              <a:t>v </a:t>
            </a:r>
            <a:r>
              <a:rPr lang="sk-SK" dirty="0"/>
              <a:t>škole, </a:t>
            </a:r>
          </a:p>
          <a:p>
            <a:r>
              <a:rPr lang="sk-SK" dirty="0"/>
              <a:t>tak pre NÚCEM si vykážete čas</a:t>
            </a:r>
          </a:p>
          <a:p>
            <a:r>
              <a:rPr lang="sk-SK" b="1" dirty="0"/>
              <a:t>až po </a:t>
            </a:r>
            <a:r>
              <a:rPr lang="sk-SK" b="1" dirty="0" smtClean="0"/>
              <a:t>15:30</a:t>
            </a:r>
            <a:r>
              <a:rPr lang="sk-SK" dirty="0" smtClean="0"/>
              <a:t>  napr. 16:00 – 20:00</a:t>
            </a:r>
          </a:p>
          <a:p>
            <a:endParaRPr lang="sk-SK" dirty="0" smtClean="0"/>
          </a:p>
          <a:p>
            <a:r>
              <a:rPr lang="sk-SK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 ste študent, čo nepracuje:</a:t>
            </a:r>
          </a:p>
          <a:p>
            <a:r>
              <a:rPr lang="sk-SK" dirty="0" smtClean="0"/>
              <a:t>Vykážete si čas v deň, kedy ste nemali školu, alebo až po škole</a:t>
            </a:r>
            <a:endParaRPr lang="sk-SK" dirty="0"/>
          </a:p>
          <a:p>
            <a:endParaRPr lang="sk-SK" dirty="0"/>
          </a:p>
        </p:txBody>
      </p:sp>
      <p:sp>
        <p:nvSpPr>
          <p:cNvPr id="22" name="BlokTextu 21"/>
          <p:cNvSpPr txBox="1"/>
          <p:nvPr/>
        </p:nvSpPr>
        <p:spPr>
          <a:xfrm>
            <a:off x="0" y="4885693"/>
            <a:ext cx="3293242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Stĺpec - Počet odpracovaných hodín sa Vám vyplní automaticky</a:t>
            </a:r>
            <a:endParaRPr lang="sk-SK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976" y="1536052"/>
            <a:ext cx="5216610" cy="4532927"/>
          </a:xfrm>
          <a:prstGeom prst="rect">
            <a:avLst/>
          </a:prstGeom>
        </p:spPr>
      </p:pic>
      <p:cxnSp>
        <p:nvCxnSpPr>
          <p:cNvPr id="14" name="Rovná spojovacia šípka 13"/>
          <p:cNvCxnSpPr/>
          <p:nvPr/>
        </p:nvCxnSpPr>
        <p:spPr>
          <a:xfrm flipH="1">
            <a:off x="4355976" y="982007"/>
            <a:ext cx="1800201" cy="1991593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ám 8"/>
          <p:cNvSpPr/>
          <p:nvPr/>
        </p:nvSpPr>
        <p:spPr>
          <a:xfrm>
            <a:off x="3763976" y="2909448"/>
            <a:ext cx="360040" cy="832811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0" name="Rám 9"/>
          <p:cNvSpPr/>
          <p:nvPr/>
        </p:nvSpPr>
        <p:spPr>
          <a:xfrm>
            <a:off x="3767945" y="4196020"/>
            <a:ext cx="355569" cy="1047969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1" name="Rám 10"/>
          <p:cNvSpPr/>
          <p:nvPr/>
        </p:nvSpPr>
        <p:spPr>
          <a:xfrm>
            <a:off x="3763474" y="5452434"/>
            <a:ext cx="360040" cy="496846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>
              <a:solidFill>
                <a:schemeClr val="tx1"/>
              </a:solidFill>
            </a:endParaRPr>
          </a:p>
        </p:txBody>
      </p:sp>
      <p:sp>
        <p:nvSpPr>
          <p:cNvPr id="15" name="BlokTextu 14"/>
          <p:cNvSpPr txBox="1"/>
          <p:nvPr/>
        </p:nvSpPr>
        <p:spPr>
          <a:xfrm>
            <a:off x="5731734" y="4119165"/>
            <a:ext cx="2952328" cy="175432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dirty="0" smtClean="0">
                <a:solidFill>
                  <a:srgbClr val="FF0000"/>
                </a:solidFill>
              </a:rPr>
              <a:t>Vpisovať môžete len do pracovných dní od 4.05.-19.05.2020, okrem sviatku a víkendov. Ostatné bunky sú zablokované, preto do nich nebudete môcť písať</a:t>
            </a:r>
            <a:endParaRPr lang="sk-SK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8959" y="2964961"/>
            <a:ext cx="519488" cy="20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0482" y="2973600"/>
            <a:ext cx="340027" cy="178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4" name="Rovná spojovacia šípka 23"/>
          <p:cNvCxnSpPr/>
          <p:nvPr/>
        </p:nvCxnSpPr>
        <p:spPr>
          <a:xfrm flipV="1">
            <a:off x="3292200" y="3202786"/>
            <a:ext cx="1677224" cy="1832759"/>
          </a:xfrm>
          <a:prstGeom prst="straightConnector1">
            <a:avLst/>
          </a:prstGeom>
          <a:ln w="4762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4041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  <p:bldP spid="22" grpId="0" animBg="1"/>
      <p:bldP spid="9" grpId="0" animBg="1"/>
      <p:bldP spid="10" grpId="0" animBg="1"/>
      <p:bldP spid="11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857500"/>
            <a:ext cx="8186766" cy="1143000"/>
          </a:xfrm>
        </p:spPr>
        <p:txBody>
          <a:bodyPr rtlCol="0">
            <a:normAutofit fontScale="90000"/>
          </a:bodyPr>
          <a:lstStyle/>
          <a:p>
            <a:pPr algn="l" fontAlgn="auto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C) Detailný popis činností a miesto </a:t>
            </a:r>
            <a:b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sk-SK" dirty="0" smtClean="0">
                <a:solidFill>
                  <a:schemeClr val="accent6">
                    <a:lumMod val="75000"/>
                  </a:schemeClr>
                </a:solidFill>
              </a:rPr>
              <a:t>     výkonu práce</a:t>
            </a:r>
          </a:p>
        </p:txBody>
      </p:sp>
    </p:spTree>
    <p:extLst>
      <p:ext uri="{BB962C8B-B14F-4D97-AF65-F5344CB8AC3E}">
        <p14:creationId xmlns:p14="http://schemas.microsoft.com/office/powerpoint/2010/main" val="398122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/>
          <p:nvPr/>
        </p:nvSpPr>
        <p:spPr>
          <a:xfrm>
            <a:off x="7092280" y="43651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k-SK"/>
          </a:p>
        </p:txBody>
      </p:sp>
      <p:sp>
        <p:nvSpPr>
          <p:cNvPr id="14" name="BlokTextu 13"/>
          <p:cNvSpPr txBox="1"/>
          <p:nvPr/>
        </p:nvSpPr>
        <p:spPr>
          <a:xfrm>
            <a:off x="251520" y="332656"/>
            <a:ext cx="87129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b="1" dirty="0" smtClean="0">
                <a:solidFill>
                  <a:srgbClr val="FF0000"/>
                </a:solidFill>
              </a:rPr>
              <a:t>Detailný popis činnosti</a:t>
            </a:r>
            <a:r>
              <a:rPr lang="sk-SK" dirty="0" smtClean="0"/>
              <a:t>: činnosti si vyberiete z rolovacieho okienka. Na výber sú dve činnosti:</a:t>
            </a:r>
          </a:p>
          <a:p>
            <a:pPr marL="285750" indent="-285750">
              <a:buFontTx/>
              <a:buChar char="-"/>
            </a:pPr>
            <a:r>
              <a:rPr lang="sk-SK" dirty="0"/>
              <a:t>činnosť </a:t>
            </a:r>
            <a:r>
              <a:rPr lang="sk-SK" dirty="0" smtClean="0"/>
              <a:t>„Vypracovanie elektronického testu a dotaz... </a:t>
            </a:r>
            <a:r>
              <a:rPr lang="sk-SK" dirty="0"/>
              <a:t>“</a:t>
            </a:r>
            <a:r>
              <a:rPr lang="sk-SK" dirty="0" smtClean="0"/>
              <a:t> môžete </a:t>
            </a:r>
            <a:r>
              <a:rPr lang="sk-SK" dirty="0"/>
              <a:t>vykázať od 7 do 9 hodín</a:t>
            </a:r>
          </a:p>
          <a:p>
            <a:pPr marL="285750" indent="-285750">
              <a:buFontTx/>
              <a:buChar char="-"/>
            </a:pPr>
            <a:r>
              <a:rPr lang="sk-SK" dirty="0" smtClean="0"/>
              <a:t>činnosť „Vyplnenie postojového dotazníka ...“ môžete vykázať od 1 do 3 hodín</a:t>
            </a:r>
          </a:p>
          <a:p>
            <a:endParaRPr lang="sk-SK" dirty="0"/>
          </a:p>
          <a:p>
            <a:r>
              <a:rPr lang="sk-SK" b="1" dirty="0" smtClean="0"/>
              <a:t>Spolu si treba vykázať 10 hodín.</a:t>
            </a:r>
            <a:endParaRPr lang="sk-SK" b="1" dirty="0"/>
          </a:p>
        </p:txBody>
      </p:sp>
      <p:pic>
        <p:nvPicPr>
          <p:cNvPr id="2" name="Obrázo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6" y="2086982"/>
            <a:ext cx="8844558" cy="3419475"/>
          </a:xfrm>
          <a:prstGeom prst="rect">
            <a:avLst/>
          </a:prstGeom>
        </p:spPr>
      </p:pic>
      <p:cxnSp>
        <p:nvCxnSpPr>
          <p:cNvPr id="16" name="Rovná spojovacia šípka 15"/>
          <p:cNvCxnSpPr/>
          <p:nvPr/>
        </p:nvCxnSpPr>
        <p:spPr>
          <a:xfrm>
            <a:off x="3995936" y="1484784"/>
            <a:ext cx="0" cy="2808312"/>
          </a:xfrm>
          <a:prstGeom prst="straightConnector1">
            <a:avLst/>
          </a:prstGeom>
          <a:ln w="73025">
            <a:solidFill>
              <a:srgbClr val="FF0000"/>
            </a:solidFill>
            <a:tailEnd type="arrow"/>
          </a:ln>
          <a:effectLst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BlokTextu 8"/>
          <p:cNvSpPr txBox="1"/>
          <p:nvPr/>
        </p:nvSpPr>
        <p:spPr>
          <a:xfrm>
            <a:off x="6025539" y="1717650"/>
            <a:ext cx="2999284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Vypíšte miesto výkonu práce</a:t>
            </a:r>
            <a:endParaRPr lang="sk-SK" dirty="0"/>
          </a:p>
        </p:txBody>
      </p:sp>
      <p:cxnSp>
        <p:nvCxnSpPr>
          <p:cNvPr id="11" name="Rovná spojovacia šípka 10"/>
          <p:cNvCxnSpPr/>
          <p:nvPr/>
        </p:nvCxnSpPr>
        <p:spPr>
          <a:xfrm>
            <a:off x="8748464" y="2086982"/>
            <a:ext cx="0" cy="2206114"/>
          </a:xfrm>
          <a:prstGeom prst="straightConnector1">
            <a:avLst/>
          </a:prstGeom>
          <a:ln w="635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Šípka dolu 7"/>
          <p:cNvSpPr/>
          <p:nvPr/>
        </p:nvSpPr>
        <p:spPr>
          <a:xfrm rot="10800000">
            <a:off x="6478725" y="4581128"/>
            <a:ext cx="705920" cy="104759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  <p:sp>
        <p:nvSpPr>
          <p:cNvPr id="6" name="BlokTextu 5"/>
          <p:cNvSpPr txBox="1"/>
          <p:nvPr/>
        </p:nvSpPr>
        <p:spPr>
          <a:xfrm>
            <a:off x="1887584" y="5589646"/>
            <a:ext cx="72008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sk-SK" dirty="0" smtClean="0"/>
              <a:t>Stĺpce počet odpracovaných hodín MRR a VRR sa Vám vyplnia automaticky</a:t>
            </a:r>
            <a:endParaRPr lang="sk-SK" dirty="0"/>
          </a:p>
        </p:txBody>
      </p:sp>
      <p:pic>
        <p:nvPicPr>
          <p:cNvPr id="12" name="Obrázok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244" y="4581128"/>
            <a:ext cx="3311833" cy="31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398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9" grpId="0" animBg="1"/>
      <p:bldP spid="8" grpId="0" animBg="1"/>
      <p:bldP spid="6" grpId="0" animBg="1"/>
    </p:bldLst>
  </p:timing>
</p:sld>
</file>

<file path=ppt/theme/theme1.xml><?xml version="1.0" encoding="utf-8"?>
<a:theme xmlns:a="http://schemas.openxmlformats.org/drawingml/2006/main" name="2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1354</TotalTime>
  <Words>658</Words>
  <Application>Microsoft Office PowerPoint</Application>
  <PresentationFormat>Prezentácia na obrazovke (4:3)</PresentationFormat>
  <Paragraphs>87</Paragraphs>
  <Slides>18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5</vt:i4>
      </vt:variant>
      <vt:variant>
        <vt:lpstr>Nadpisy snímok</vt:lpstr>
      </vt:variant>
      <vt:variant>
        <vt:i4>18</vt:i4>
      </vt:variant>
    </vt:vector>
  </HeadingPairs>
  <TitlesOfParts>
    <vt:vector size="25" baseType="lpstr">
      <vt:lpstr>Arial</vt:lpstr>
      <vt:lpstr>Calibri</vt:lpstr>
      <vt:lpstr>2_Motív Office</vt:lpstr>
      <vt:lpstr>3_Motív Office</vt:lpstr>
      <vt:lpstr>1_Motív Office</vt:lpstr>
      <vt:lpstr>Motív Office</vt:lpstr>
      <vt:lpstr>5_Motív Office</vt:lpstr>
      <vt:lpstr>Manuál k vyplneniu výkazov</vt:lpstr>
      <vt:lpstr>Manuál k vyplneniu výkazov</vt:lpstr>
      <vt:lpstr>Prezentácia programu PowerPoint</vt:lpstr>
      <vt:lpstr>A) Otvorenie a úprava dokumentu</vt:lpstr>
      <vt:lpstr>Prezentácia programu PowerPoint</vt:lpstr>
      <vt:lpstr>B) Čas vykonávania prác      - vypisuje sa len za odpracovaný čas                     pre NÚCEM</vt:lpstr>
      <vt:lpstr>Prezentácia programu PowerPoint</vt:lpstr>
      <vt:lpstr>C) Detailný popis činností a miesto       výkonu práce</vt:lpstr>
      <vt:lpstr>Prezentácia programu PowerPoint</vt:lpstr>
      <vt:lpstr>Prezentácia programu PowerPoint</vt:lpstr>
      <vt:lpstr>A) Otvorenie a úprava dokumentu</vt:lpstr>
      <vt:lpstr>Prezentácia programu PowerPoint</vt:lpstr>
      <vt:lpstr>B) Prehľad všetkých odpracovaných hodín  - vypĺňa sa za celý mesiac odpracovaný čas za všetky         Vaše zamestnania a aj za NÚCEM   -  nesmie byť prekročený 1,5 násobok pracovného času       za mesiac  - za 1 deň nesmiete odpracovať viac ako 12 hodín   (max.súčet všetkých odpracovaných hodín nesmie prekročiť spolu 236,25 hod za mesiac) </vt:lpstr>
      <vt:lpstr>Prezentácia programu PowerPoint</vt:lpstr>
      <vt:lpstr>C) Reálne odpracovaný čas</vt:lpstr>
      <vt:lpstr>Prezentácia programu PowerPoint</vt:lpstr>
      <vt:lpstr>Prezentácia programu PowerPoint</vt:lpstr>
      <vt:lpstr>Prezentácia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Lacikova</dc:creator>
  <cp:lastModifiedBy>Miroslava Miháliková</cp:lastModifiedBy>
  <cp:revision>84</cp:revision>
  <dcterms:created xsi:type="dcterms:W3CDTF">2019-01-30T13:41:20Z</dcterms:created>
  <dcterms:modified xsi:type="dcterms:W3CDTF">2020-03-23T17:31:12Z</dcterms:modified>
</cp:coreProperties>
</file>